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sldIdLst>
    <p:sldId id="256" r:id="rId4"/>
    <p:sldId id="257" r:id="rId5"/>
    <p:sldId id="413" r:id="rId6"/>
    <p:sldId id="12514" r:id="rId8"/>
    <p:sldId id="12527" r:id="rId9"/>
    <p:sldId id="12608" r:id="rId10"/>
    <p:sldId id="12609" r:id="rId11"/>
    <p:sldId id="399" r:id="rId12"/>
    <p:sldId id="12598" r:id="rId13"/>
    <p:sldId id="12599" r:id="rId14"/>
    <p:sldId id="12600" r:id="rId15"/>
    <p:sldId id="262" r:id="rId16"/>
    <p:sldId id="12607" r:id="rId17"/>
    <p:sldId id="12601" r:id="rId18"/>
    <p:sldId id="1141" r:id="rId19"/>
    <p:sldId id="260" r:id="rId20"/>
    <p:sldId id="12610" r:id="rId21"/>
    <p:sldId id="274" r:id="rId22"/>
    <p:sldId id="25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CF0"/>
    <a:srgbClr val="50688A"/>
    <a:srgbClr val="6A86AE"/>
    <a:srgbClr val="6380A6"/>
    <a:srgbClr val="89A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20" d="100"/>
          <a:sy n="20" d="100"/>
        </p:scale>
        <p:origin x="238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E6612-5516-4568-B3E5-36BDEF38EB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D6443-B6A2-4B68-BBB5-839C6DBA4E5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6B02EC-97C0-4E19-AA45-E904FCC1D1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9.xml"/><Relationship Id="rId5" Type="http://schemas.openxmlformats.org/officeDocument/2006/relationships/tags" Target="../tags/tag8.xml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9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9.xml"/><Relationship Id="rId5" Type="http://schemas.openxmlformats.org/officeDocument/2006/relationships/tags" Target="../tags/tag5.xml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4026548" y="2772256"/>
            <a:ext cx="426974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DBMS</a:t>
            </a: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项目答辩</a:t>
            </a:r>
            <a:endParaRPr lang="zh-CN" altLang="en-US" sz="5330" b="1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4"/>
          <p:cNvSpPr txBox="1"/>
          <p:nvPr/>
        </p:nvSpPr>
        <p:spPr>
          <a:xfrm>
            <a:off x="5303520" y="4467860"/>
            <a:ext cx="2177415" cy="285115"/>
          </a:xfrm>
          <a:prstGeom prst="rect">
            <a:avLst/>
          </a:prstGeom>
          <a:noFill/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时间：</a:t>
            </a:r>
            <a:r>
              <a:rPr lang="en-US" altLang="zh-CN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2018/11/28</a:t>
            </a:r>
            <a:endParaRPr lang="en-US" altLang="zh-CN" sz="1465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5" name="纯音乐 - 爱的协奏曲 - concerto pour unr j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47581" y="-15996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6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71694" y="1296388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67697"/>
            <a:ext cx="4301490" cy="1330960"/>
            <a:chOff x="4153901" y="1931545"/>
            <a:chExt cx="3227114" cy="998528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227114" cy="629797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在已建的表中，添加字段。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alter table tablename add ...;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添加字段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07860" y="2518410"/>
            <a:ext cx="4465954" cy="1136649"/>
            <a:chOff x="4153901" y="1931545"/>
            <a:chExt cx="3350500" cy="852514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174"/>
              <a:ext cx="3350500" cy="483885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删除表中的字段。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alter table tablename drop ...;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删除字段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6"/>
            <a:ext cx="5291432" cy="43038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5"/>
            <a:ext cx="5325587" cy="430381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字段管理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  <a:endParaRPr lang="en-US" altLang="zh-CN" sz="1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千图PPT彼岸天：ID 8661124库_组合 53"/>
          <p:cNvGrpSpPr/>
          <p:nvPr>
            <p:custDataLst>
              <p:tags r:id="rId5"/>
            </p:custDataLst>
          </p:nvPr>
        </p:nvGrpSpPr>
        <p:grpSpPr>
          <a:xfrm>
            <a:off x="7007821" y="3655297"/>
            <a:ext cx="4466590" cy="1330960"/>
            <a:chOff x="4153901" y="1931545"/>
            <a:chExt cx="3350977" cy="998528"/>
          </a:xfrm>
        </p:grpSpPr>
        <p:sp>
          <p:nvSpPr>
            <p:cNvPr id="3" name="TextBox 65"/>
            <p:cNvSpPr txBox="1"/>
            <p:nvPr/>
          </p:nvSpPr>
          <p:spPr>
            <a:xfrm>
              <a:off x="4153901" y="2300276"/>
              <a:ext cx="3350977" cy="629797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修改表中的字段信息。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alter table tablename modify ...;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修改字段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71694" y="1296388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96907"/>
            <a:ext cx="4476750" cy="1238884"/>
            <a:chOff x="4153901" y="1931545"/>
            <a:chExt cx="3358599" cy="929450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358599" cy="560719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向数据库表中插入一条记录。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insert into tablename values ...;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插入记录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07689" y="2590240"/>
            <a:ext cx="4476115" cy="1217295"/>
            <a:chOff x="4153901" y="1931545"/>
            <a:chExt cx="3358123" cy="913253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3358123" cy="54452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向数据库表中删除一条记录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delete ... from ... where ...;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删除记录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6"/>
            <a:ext cx="5291432" cy="43038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5"/>
            <a:ext cx="5325587" cy="430381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记录管理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  <a:endParaRPr lang="en-US" altLang="zh-CN" sz="1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" name="千图PPT彼岸天：ID 8661124库_组合 53"/>
          <p:cNvGrpSpPr/>
          <p:nvPr>
            <p:custDataLst>
              <p:tags r:id="rId5"/>
            </p:custDataLst>
          </p:nvPr>
        </p:nvGrpSpPr>
        <p:grpSpPr>
          <a:xfrm>
            <a:off x="7019886" y="3807697"/>
            <a:ext cx="4352925" cy="1157605"/>
            <a:chOff x="4153901" y="1931545"/>
            <a:chExt cx="3265702" cy="868472"/>
          </a:xfrm>
        </p:grpSpPr>
        <p:sp>
          <p:nvSpPr>
            <p:cNvPr id="4" name="TextBox 65"/>
            <p:cNvSpPr txBox="1"/>
            <p:nvPr/>
          </p:nvSpPr>
          <p:spPr>
            <a:xfrm>
              <a:off x="4153901" y="2300276"/>
              <a:ext cx="3265702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更新数据库表中的记录。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update ... from ... ;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更新记录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6" name="千图PPT彼岸天：ID 8661124库_组合 53"/>
          <p:cNvGrpSpPr/>
          <p:nvPr>
            <p:custDataLst>
              <p:tags r:id="rId6"/>
            </p:custDataLst>
          </p:nvPr>
        </p:nvGrpSpPr>
        <p:grpSpPr>
          <a:xfrm>
            <a:off x="7031951" y="5185647"/>
            <a:ext cx="4340225" cy="1157605"/>
            <a:chOff x="4153901" y="1931545"/>
            <a:chExt cx="3256174" cy="868472"/>
          </a:xfrm>
        </p:grpSpPr>
        <p:sp>
          <p:nvSpPr>
            <p:cNvPr id="7" name="TextBox 65"/>
            <p:cNvSpPr txBox="1"/>
            <p:nvPr/>
          </p:nvSpPr>
          <p:spPr>
            <a:xfrm>
              <a:off x="4153901" y="2300276"/>
              <a:ext cx="3256174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查询数据库表中的记录。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select xxx from tablename ...;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8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查询记录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83672" y="3461029"/>
            <a:ext cx="2624455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创新点分析</a:t>
            </a:r>
            <a:endParaRPr lang="zh-CN" altLang="en-US" sz="3200" b="1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03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wipe/>
      </p:transition>
    </mc:Choice>
    <mc:Fallback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5" y="1842689"/>
            <a:ext cx="2939871" cy="913071"/>
            <a:chOff x="5914113" y="1382016"/>
            <a:chExt cx="2204903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3" y="138201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标题文本预设</a:t>
              </a:r>
              <a:endParaRPr lang="zh-CN" altLang="en-US" sz="1865" b="1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lnSpcReduction="100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此部分内容作为文字排版占位显示（建议使用主题字体）</a:t>
              </a:r>
              <a:endPara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标题文本预设</a:t>
              </a:r>
              <a:endParaRPr lang="zh-CN" altLang="en-US" sz="1865" b="1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lnSpcReduction="100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此部分内容作为文字排版占位显示（建议使用主题字体）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39871" cy="913071"/>
            <a:chOff x="1024984" y="1382016"/>
            <a:chExt cx="2204903" cy="684803"/>
          </a:xfrm>
        </p:grpSpPr>
        <p:sp>
          <p:nvSpPr>
            <p:cNvPr id="21" name="TextBox 19"/>
            <p:cNvSpPr txBox="1"/>
            <p:nvPr/>
          </p:nvSpPr>
          <p:spPr>
            <a:xfrm>
              <a:off x="2283473" y="138201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标题文本预设</a:t>
              </a:r>
              <a:endParaRPr lang="zh-CN" altLang="en-US" sz="1865" b="1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此部分内容作为文字排版占位显示（建议使用主题字体）</a:t>
              </a:r>
              <a:endPara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66646" y="3961929"/>
            <a:ext cx="2939871" cy="913071"/>
            <a:chOff x="1024984" y="2971446"/>
            <a:chExt cx="2204903" cy="684803"/>
          </a:xfrm>
        </p:grpSpPr>
        <p:sp>
          <p:nvSpPr>
            <p:cNvPr id="23" name="TextBox 21"/>
            <p:cNvSpPr txBox="1"/>
            <p:nvPr/>
          </p:nvSpPr>
          <p:spPr>
            <a:xfrm>
              <a:off x="2283473" y="297144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标题文本预设</a:t>
              </a:r>
              <a:endParaRPr lang="zh-CN" altLang="en-US" sz="1865" b="1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4" name="TextBox 22"/>
            <p:cNvSpPr txBox="1"/>
            <p:nvPr/>
          </p:nvSpPr>
          <p:spPr bwMode="auto">
            <a:xfrm>
              <a:off x="1024984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此部分内容作为文字排版占位显示（建议使用主题字体）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约束创新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5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  <a:endParaRPr lang="en-US" altLang="zh-CN" sz="1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wipe/>
      </p:transition>
    </mc:Choice>
    <mc:Fallback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5" y="1842689"/>
            <a:ext cx="2939871" cy="913071"/>
            <a:chOff x="5914113" y="1382016"/>
            <a:chExt cx="2204903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3" y="138201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标题文本预设</a:t>
              </a:r>
              <a:endParaRPr lang="zh-CN" altLang="en-US" sz="1865" b="1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lnSpcReduction="100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此部分内容作为文字排版占位显示（建议使用主题字体）</a:t>
              </a:r>
              <a:endPara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标题文本预设</a:t>
              </a:r>
              <a:endParaRPr lang="zh-CN" altLang="en-US" sz="1865" b="1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lnSpcReduction="100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此部分内容作为文字排版占位显示（建议使用主题字体）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39871" cy="913071"/>
            <a:chOff x="1024984" y="1382016"/>
            <a:chExt cx="2204903" cy="684803"/>
          </a:xfrm>
        </p:grpSpPr>
        <p:sp>
          <p:nvSpPr>
            <p:cNvPr id="21" name="TextBox 19"/>
            <p:cNvSpPr txBox="1"/>
            <p:nvPr/>
          </p:nvSpPr>
          <p:spPr>
            <a:xfrm>
              <a:off x="2283473" y="138201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标题文本预设</a:t>
              </a:r>
              <a:endParaRPr lang="zh-CN" altLang="en-US" sz="1865" b="1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此部分内容作为文字排版占位显示（建议使用主题字体）</a:t>
              </a:r>
              <a:endPara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66646" y="3961929"/>
            <a:ext cx="2939871" cy="913071"/>
            <a:chOff x="1024984" y="2971446"/>
            <a:chExt cx="2204903" cy="684803"/>
          </a:xfrm>
        </p:grpSpPr>
        <p:sp>
          <p:nvSpPr>
            <p:cNvPr id="23" name="TextBox 21"/>
            <p:cNvSpPr txBox="1"/>
            <p:nvPr/>
          </p:nvSpPr>
          <p:spPr>
            <a:xfrm>
              <a:off x="2283473" y="297144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标题文本预设</a:t>
              </a:r>
              <a:endParaRPr lang="zh-CN" altLang="en-US" sz="1865" b="1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4" name="TextBox 22"/>
            <p:cNvSpPr txBox="1"/>
            <p:nvPr/>
          </p:nvSpPr>
          <p:spPr bwMode="auto">
            <a:xfrm>
              <a:off x="1024984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此部分内容作为文字排版占位显示（建议使用主题字体）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界面创新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5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  <a:endParaRPr lang="en-US" altLang="zh-CN" sz="1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wipe/>
      </p:transition>
    </mc:Choice>
    <mc:Fallback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5" y="1842689"/>
            <a:ext cx="2939871" cy="913071"/>
            <a:chOff x="5914113" y="1382016"/>
            <a:chExt cx="2204903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3" y="1382016"/>
              <a:ext cx="946413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en-US" altLang="zh-CN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order by</a:t>
              </a:r>
              <a:endPara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按指定顺序进行查询。</a:t>
              </a:r>
              <a:endPara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946413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en-US" altLang="zh-CN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like</a:t>
              </a:r>
              <a:endPara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对具有</a:t>
              </a:r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like</a:t>
              </a:r>
              <a:r>
                <a:rPr lang="zh-CN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后关键字的字段进行查询筛选。</a:t>
              </a:r>
              <a:endPara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40050" cy="1437005"/>
            <a:chOff x="1024984" y="1382016"/>
            <a:chExt cx="2205037" cy="1077753"/>
          </a:xfrm>
        </p:grpSpPr>
        <p:sp>
          <p:nvSpPr>
            <p:cNvPr id="21" name="TextBox 19"/>
            <p:cNvSpPr txBox="1"/>
            <p:nvPr/>
          </p:nvSpPr>
          <p:spPr>
            <a:xfrm>
              <a:off x="2283473" y="1382016"/>
              <a:ext cx="946414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algn="r" eaLnBrk="1" fontAlgn="auto" hangingPunct="1">
                <a:defRPr/>
              </a:pPr>
              <a:r>
                <a:rPr lang="en-US" altLang="zh-CN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group by</a:t>
              </a:r>
              <a:endPara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997"/>
              <a:ext cx="2205037" cy="846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   </a:t>
              </a:r>
              <a:r>
                <a:rPr lang="zh-CN" altLang="en-US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使用</a:t>
              </a:r>
              <a:r>
                <a:rPr lang="en-US" altLang="zh-CN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group by</a:t>
              </a:r>
              <a:r>
                <a:rPr lang="zh-CN" altLang="en-US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对查询记录进行分类查询方便显示。</a:t>
              </a:r>
              <a:endPara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448561" y="3961929"/>
            <a:ext cx="2940050" cy="1445895"/>
            <a:chOff x="1024984" y="2971446"/>
            <a:chExt cx="2205037" cy="1084421"/>
          </a:xfrm>
        </p:grpSpPr>
        <p:sp>
          <p:nvSpPr>
            <p:cNvPr id="23" name="TextBox 21"/>
            <p:cNvSpPr txBox="1"/>
            <p:nvPr/>
          </p:nvSpPr>
          <p:spPr>
            <a:xfrm>
              <a:off x="2283473" y="2971446"/>
              <a:ext cx="946414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algn="r" eaLnBrk="1" fontAlgn="auto" hangingPunct="1">
                <a:defRPr/>
              </a:pPr>
              <a:r>
                <a:rPr lang="en-US" altLang="zh-CN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in</a:t>
              </a:r>
              <a:endPara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4" name="TextBox 22"/>
            <p:cNvSpPr txBox="1"/>
            <p:nvPr/>
          </p:nvSpPr>
          <p:spPr bwMode="auto">
            <a:xfrm>
              <a:off x="1024984" y="3202427"/>
              <a:ext cx="2205037" cy="853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对在该列中包含字段的查询。</a:t>
              </a:r>
              <a:endPara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记录查询创新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5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  <a:endParaRPr lang="en-US" altLang="zh-CN" sz="1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wipe/>
      </p:transition>
    </mc:Choice>
    <mc:Fallback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05592" y="3492779"/>
            <a:ext cx="2622550" cy="107124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难点核心算法</a:t>
            </a:r>
            <a:endParaRPr lang="zh-CN" altLang="en-US" sz="3200" b="1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r"/>
            <a:endParaRPr lang="zh-CN" altLang="en-US" sz="32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62408" y="2851288"/>
            <a:ext cx="2108417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04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31" y="1892460"/>
            <a:ext cx="6400955" cy="4267302"/>
          </a:xfrm>
          <a:prstGeom prst="rect">
            <a:avLst/>
          </a:prstGeom>
        </p:spPr>
      </p:pic>
      <p:grpSp>
        <p:nvGrpSpPr>
          <p:cNvPr id="3" name="组合 37"/>
          <p:cNvGrpSpPr/>
          <p:nvPr/>
        </p:nvGrpSpPr>
        <p:grpSpPr>
          <a:xfrm>
            <a:off x="8015549" y="1816823"/>
            <a:ext cx="2620433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点击此处添加内容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点击此处添加内容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点击输入小标题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49" y="3040627"/>
            <a:ext cx="2620433" cy="1112227"/>
            <a:chOff x="8784483" y="2133651"/>
            <a:chExt cx="2477305" cy="1112528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点击此处添加内容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点击此处添加内容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点击输入小标题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5549" y="4292861"/>
            <a:ext cx="2620433" cy="1112227"/>
            <a:chOff x="8784483" y="2133651"/>
            <a:chExt cx="2477305" cy="1112528"/>
          </a:xfrm>
        </p:grpSpPr>
        <p:sp>
          <p:nvSpPr>
            <p:cNvPr id="47" name="TextBox 46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点击此处添加内容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点击此处添加内容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133651"/>
              <a:ext cx="2477305" cy="48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点击输入小标题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2" name="组合 37"/>
          <p:cNvGrpSpPr/>
          <p:nvPr/>
        </p:nvGrpSpPr>
        <p:grpSpPr>
          <a:xfrm>
            <a:off x="1297133" y="1557443"/>
            <a:ext cx="5088564" cy="608308"/>
            <a:chOff x="8784483" y="2565666"/>
            <a:chExt cx="4810627" cy="608473"/>
          </a:xfrm>
        </p:grpSpPr>
        <p:sp>
          <p:nvSpPr>
            <p:cNvPr id="24" name="TextBox 23"/>
            <p:cNvSpPr txBox="1"/>
            <p:nvPr/>
          </p:nvSpPr>
          <p:spPr>
            <a:xfrm>
              <a:off x="11461168" y="256566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点击此处添加内容</a:t>
              </a:r>
              <a:endParaRPr lang="zh-CN" altLang="en-US" sz="1465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点击此处添加内容</a:t>
              </a:r>
              <a:endParaRPr lang="zh-CN" altLang="en-US" sz="1465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784483" y="2565666"/>
              <a:ext cx="2477305" cy="48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点击输入小标题</a:t>
              </a:r>
              <a:endParaRPr lang="zh-CN" altLang="zh-CN" sz="2535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30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770" y="52705"/>
            <a:ext cx="2976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界面与功能函数结合</a:t>
            </a:r>
            <a:endParaRPr lang="zh-CN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  <a:endParaRPr lang="en-US" altLang="zh-CN" sz="1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31" y="1892460"/>
            <a:ext cx="6400955" cy="4267302"/>
          </a:xfrm>
          <a:prstGeom prst="rect">
            <a:avLst/>
          </a:prstGeom>
        </p:spPr>
      </p:pic>
      <p:grpSp>
        <p:nvGrpSpPr>
          <p:cNvPr id="3" name="组合 37"/>
          <p:cNvGrpSpPr/>
          <p:nvPr/>
        </p:nvGrpSpPr>
        <p:grpSpPr>
          <a:xfrm>
            <a:off x="8015549" y="1816823"/>
            <a:ext cx="2620433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点击此处添加内容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点击此处添加内容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点击输入小标题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49" y="3040627"/>
            <a:ext cx="2620433" cy="1112227"/>
            <a:chOff x="8784483" y="2133651"/>
            <a:chExt cx="2477305" cy="1112528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点击此处添加内容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点击此处添加内容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点击输入小标题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5549" y="4292861"/>
            <a:ext cx="2620433" cy="1112227"/>
            <a:chOff x="8784483" y="2133651"/>
            <a:chExt cx="2477305" cy="1112528"/>
          </a:xfrm>
        </p:grpSpPr>
        <p:sp>
          <p:nvSpPr>
            <p:cNvPr id="47" name="TextBox 46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点击此处添加内容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点击此处添加内容</a:t>
              </a:r>
              <a:endPara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133651"/>
              <a:ext cx="2477305" cy="48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点击输入小标题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2" name="组合 37"/>
          <p:cNvGrpSpPr/>
          <p:nvPr/>
        </p:nvGrpSpPr>
        <p:grpSpPr>
          <a:xfrm>
            <a:off x="1297133" y="1557443"/>
            <a:ext cx="5088564" cy="608308"/>
            <a:chOff x="8784483" y="2565666"/>
            <a:chExt cx="4810627" cy="608473"/>
          </a:xfrm>
        </p:grpSpPr>
        <p:sp>
          <p:nvSpPr>
            <p:cNvPr id="24" name="TextBox 23"/>
            <p:cNvSpPr txBox="1"/>
            <p:nvPr/>
          </p:nvSpPr>
          <p:spPr>
            <a:xfrm>
              <a:off x="11461168" y="256566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点击此处添加内容</a:t>
              </a:r>
              <a:endParaRPr lang="zh-CN" altLang="en-US" sz="1465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点击此处添加内容</a:t>
              </a:r>
              <a:endParaRPr lang="zh-CN" altLang="en-US" sz="1465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784483" y="2565666"/>
              <a:ext cx="2477305" cy="48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点击输入小标题</a:t>
              </a:r>
              <a:endParaRPr lang="zh-CN" altLang="zh-CN" sz="2535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30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sql</a:t>
            </a:r>
            <a:r>
              <a:rPr 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解析</a:t>
            </a:r>
            <a:endParaRPr lang="zh-CN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  <a:endParaRPr lang="en-US" altLang="zh-CN" sz="1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4794294" y="2823257"/>
            <a:ext cx="2922595" cy="91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谢谢大家</a:t>
            </a:r>
            <a:endParaRPr lang="zh-CN" altLang="en-US" sz="5330" b="1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4"/>
          <p:cNvSpPr txBox="1"/>
          <p:nvPr/>
        </p:nvSpPr>
        <p:spPr>
          <a:xfrm>
            <a:off x="4215644" y="2061856"/>
            <a:ext cx="3795988" cy="368786"/>
          </a:xfrm>
          <a:prstGeom prst="rect">
            <a:avLst/>
          </a:prstGeom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2019  </a:t>
            </a:r>
            <a:r>
              <a:rPr lang="zh-CN" altLang="en-US" sz="26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简约淡蓝</a:t>
            </a:r>
            <a:r>
              <a:rPr lang="en-US" altLang="zh-CN" sz="26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PPT</a:t>
            </a:r>
            <a:endParaRPr lang="zh-CN" altLang="en-US" sz="2665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3301760" y="4072366"/>
            <a:ext cx="5710872" cy="42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I look forward to a show themselves, give yourself a chance! For personal resume, I look forward to a show themselves, give yourself a chance!</a:t>
            </a:r>
            <a:endParaRPr lang="zh-CN" altLang="en-US" sz="1065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3" name="标题 4"/>
          <p:cNvSpPr txBox="1"/>
          <p:nvPr/>
        </p:nvSpPr>
        <p:spPr>
          <a:xfrm>
            <a:off x="4837457" y="4653344"/>
            <a:ext cx="1590488" cy="383924"/>
          </a:xfrm>
          <a:prstGeom prst="rect">
            <a:avLst/>
          </a:prstGeom>
          <a:noFill/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33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汇报人：千图网</a:t>
            </a:r>
            <a:endParaRPr lang="en-US" altLang="zh-CN" sz="1335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4" name="标题 4"/>
          <p:cNvSpPr txBox="1"/>
          <p:nvPr/>
        </p:nvSpPr>
        <p:spPr>
          <a:xfrm>
            <a:off x="6277548" y="4703925"/>
            <a:ext cx="1439341" cy="285353"/>
          </a:xfrm>
          <a:prstGeom prst="rect">
            <a:avLst/>
          </a:prstGeom>
          <a:noFill/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时间：</a:t>
            </a:r>
            <a:r>
              <a:rPr lang="en-US" altLang="zh-CN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xxx</a:t>
            </a:r>
            <a:endParaRPr lang="en-US" altLang="zh-CN" sz="1465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wipe/>
      </p:transition>
    </mc:Choice>
    <mc:Fallback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350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18977" y="3462299"/>
            <a:ext cx="180594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人员分工</a:t>
            </a:r>
            <a:endParaRPr lang="zh-CN" altLang="en-US" sz="3200" b="1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4211" y="2800446"/>
            <a:ext cx="2210017" cy="661853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01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72655" y="52558"/>
            <a:ext cx="277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点击添加标题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9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  <a:endParaRPr lang="en-US" altLang="zh-CN" sz="1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0425" y="1464310"/>
            <a:ext cx="2809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组长：    王开阳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0425" y="2740025"/>
            <a:ext cx="24834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组员：    李星原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0425" y="3881755"/>
            <a:ext cx="24834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   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王楷贞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0425" y="4838065"/>
            <a:ext cx="259080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lvl="1"/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莫日根呼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669496" y="169502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413854" y="1219844"/>
            <a:ext cx="2445835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接口设计 界面设计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 算法架构设计  语句解析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413854" y="2367289"/>
            <a:ext cx="2445835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表管理  记录管理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13854" y="3514099"/>
            <a:ext cx="2445835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字段管理  记录管理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13854" y="4838074"/>
            <a:ext cx="2445835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数据库管理  记录管理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669496" y="297010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669496" y="4112474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669496" y="513164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35255"/>
            <a:ext cx="12192000" cy="69723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555865" y="2759710"/>
            <a:ext cx="1619885" cy="16198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9" name="Freeform 8"/>
          <p:cNvSpPr/>
          <p:nvPr/>
        </p:nvSpPr>
        <p:spPr>
          <a:xfrm rot="18900000">
            <a:off x="624205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8" name="Freeform 7"/>
          <p:cNvSpPr/>
          <p:nvPr/>
        </p:nvSpPr>
        <p:spPr>
          <a:xfrm rot="2700000">
            <a:off x="510159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61623" y="2355850"/>
            <a:ext cx="133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表操作完善</a:t>
            </a:r>
            <a:endParaRPr kumimoji="0" lang="zh-CN" sz="1800" b="1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55595" y="2357120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界面树形结构</a:t>
            </a:r>
            <a:endParaRPr kumimoji="0" lang="zh-CN" sz="1800" b="1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01940" y="2355850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字段记录详细</a:t>
            </a:r>
            <a:endParaRPr kumimoji="0" lang="zh-CN" sz="1800" b="1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73513" y="5716905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查询记录完善</a:t>
            </a:r>
            <a:endParaRPr kumimoji="0" lang="zh-CN" sz="1800" b="1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69698" y="5778500"/>
            <a:ext cx="133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库操作完善</a:t>
            </a:r>
            <a:endParaRPr kumimoji="0" lang="zh-CN" sz="1800" b="1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7" name="Freeform 6"/>
          <p:cNvSpPr/>
          <p:nvPr/>
        </p:nvSpPr>
        <p:spPr>
          <a:xfrm rot="18900000">
            <a:off x="386461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6" name="Freeform 5"/>
          <p:cNvSpPr/>
          <p:nvPr/>
        </p:nvSpPr>
        <p:spPr>
          <a:xfrm rot="2700000">
            <a:off x="272415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期望特性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804469" y="1669682"/>
            <a:ext cx="30163" cy="3192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395269" y="1669682"/>
            <a:ext cx="30163" cy="31924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962257" y="1669682"/>
            <a:ext cx="30163" cy="3203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9548294" y="1669682"/>
            <a:ext cx="30163" cy="32559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9" name="Freeform 9"/>
          <p:cNvSpPr/>
          <p:nvPr/>
        </p:nvSpPr>
        <p:spPr bwMode="auto">
          <a:xfrm>
            <a:off x="803540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4" name="Freeform 14"/>
          <p:cNvSpPr/>
          <p:nvPr/>
        </p:nvSpPr>
        <p:spPr bwMode="auto">
          <a:xfrm>
            <a:off x="5454132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Freeform 15"/>
          <p:cNvSpPr/>
          <p:nvPr/>
        </p:nvSpPr>
        <p:spPr bwMode="auto">
          <a:xfrm>
            <a:off x="288555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6" name="Freeform 16"/>
          <p:cNvSpPr/>
          <p:nvPr/>
        </p:nvSpPr>
        <p:spPr bwMode="auto">
          <a:xfrm>
            <a:off x="296344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9349857" y="4820869"/>
            <a:ext cx="420688" cy="555625"/>
          </a:xfrm>
          <a:custGeom>
            <a:avLst/>
            <a:gdLst>
              <a:gd name="T0" fmla="*/ 56 w 112"/>
              <a:gd name="T1" fmla="*/ 0 h 148"/>
              <a:gd name="T2" fmla="*/ 0 w 112"/>
              <a:gd name="T3" fmla="*/ 56 h 148"/>
              <a:gd name="T4" fmla="*/ 56 w 112"/>
              <a:gd name="T5" fmla="*/ 148 h 148"/>
              <a:gd name="T6" fmla="*/ 112 w 112"/>
              <a:gd name="T7" fmla="*/ 56 h 148"/>
              <a:gd name="T8" fmla="*/ 56 w 112"/>
              <a:gd name="T9" fmla="*/ 0 h 148"/>
              <a:gd name="T10" fmla="*/ 56 w 112"/>
              <a:gd name="T11" fmla="*/ 74 h 148"/>
              <a:gd name="T12" fmla="*/ 34 w 112"/>
              <a:gd name="T13" fmla="*/ 52 h 148"/>
              <a:gd name="T14" fmla="*/ 56 w 112"/>
              <a:gd name="T15" fmla="*/ 30 h 148"/>
              <a:gd name="T16" fmla="*/ 78 w 112"/>
              <a:gd name="T17" fmla="*/ 52 h 148"/>
              <a:gd name="T18" fmla="*/ 56 w 112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2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2" y="88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8" y="30"/>
                  <a:pt x="78" y="40"/>
                  <a:pt x="78" y="52"/>
                </a:cubicBezTo>
                <a:cubicBezTo>
                  <a:pt x="78" y="65"/>
                  <a:pt x="68" y="74"/>
                  <a:pt x="56" y="7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676381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9" name="Freeform 19"/>
          <p:cNvSpPr>
            <a:spLocks noEditPoints="1"/>
          </p:cNvSpPr>
          <p:nvPr/>
        </p:nvSpPr>
        <p:spPr bwMode="auto">
          <a:xfrm>
            <a:off x="419206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1606032" y="4820869"/>
            <a:ext cx="423863" cy="555625"/>
          </a:xfrm>
          <a:custGeom>
            <a:avLst/>
            <a:gdLst>
              <a:gd name="T0" fmla="*/ 56 w 113"/>
              <a:gd name="T1" fmla="*/ 0 h 148"/>
              <a:gd name="T2" fmla="*/ 0 w 113"/>
              <a:gd name="T3" fmla="*/ 56 h 148"/>
              <a:gd name="T4" fmla="*/ 56 w 113"/>
              <a:gd name="T5" fmla="*/ 148 h 148"/>
              <a:gd name="T6" fmla="*/ 113 w 113"/>
              <a:gd name="T7" fmla="*/ 56 h 148"/>
              <a:gd name="T8" fmla="*/ 56 w 113"/>
              <a:gd name="T9" fmla="*/ 0 h 148"/>
              <a:gd name="T10" fmla="*/ 56 w 113"/>
              <a:gd name="T11" fmla="*/ 74 h 148"/>
              <a:gd name="T12" fmla="*/ 34 w 113"/>
              <a:gd name="T13" fmla="*/ 52 h 148"/>
              <a:gd name="T14" fmla="*/ 56 w 113"/>
              <a:gd name="T15" fmla="*/ 30 h 148"/>
              <a:gd name="T16" fmla="*/ 78 w 113"/>
              <a:gd name="T17" fmla="*/ 52 h 148"/>
              <a:gd name="T18" fmla="*/ 56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3" y="88"/>
                  <a:pt x="113" y="56"/>
                </a:cubicBezTo>
                <a:cubicBezTo>
                  <a:pt x="113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9" y="30"/>
                  <a:pt x="78" y="40"/>
                  <a:pt x="78" y="52"/>
                </a:cubicBezTo>
                <a:cubicBezTo>
                  <a:pt x="78" y="65"/>
                  <a:pt x="69" y="74"/>
                  <a:pt x="56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Inhaltsplatzhalter 4"/>
          <p:cNvSpPr txBox="1"/>
          <p:nvPr/>
        </p:nvSpPr>
        <p:spPr>
          <a:xfrm>
            <a:off x="108701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阶段一</a:t>
            </a:r>
            <a:endParaRPr lang="zh-CN" altLang="en-US" sz="16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Inhaltsplatzhalter 4"/>
          <p:cNvSpPr txBox="1"/>
          <p:nvPr/>
        </p:nvSpPr>
        <p:spPr>
          <a:xfrm>
            <a:off x="3688487" y="5481226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阶段二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Inhaltsplatzhalter 4"/>
          <p:cNvSpPr txBox="1"/>
          <p:nvPr/>
        </p:nvSpPr>
        <p:spPr>
          <a:xfrm>
            <a:off x="6252300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阶段三</a:t>
            </a:r>
            <a:endParaRPr lang="zh-CN" altLang="en-US" sz="2000" b="1" dirty="0">
              <a:solidFill>
                <a:schemeClr val="accent3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Inhaltsplatzhalter 4"/>
          <p:cNvSpPr txBox="1"/>
          <p:nvPr/>
        </p:nvSpPr>
        <p:spPr>
          <a:xfrm>
            <a:off x="884064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阶段四</a:t>
            </a:r>
            <a:endParaRPr lang="zh-CN" altLang="en-US" sz="2000" b="1" dirty="0">
              <a:solidFill>
                <a:schemeClr val="accent4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6" name="Inhaltsplatzhalter 4"/>
          <p:cNvSpPr txBox="1"/>
          <p:nvPr/>
        </p:nvSpPr>
        <p:spPr>
          <a:xfrm>
            <a:off x="1878944" y="1935870"/>
            <a:ext cx="885242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20%</a:t>
            </a:r>
            <a:endParaRPr lang="en-US" sz="28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7" name="Inhaltsplatzhalter 4"/>
          <p:cNvSpPr txBox="1"/>
          <p:nvPr/>
        </p:nvSpPr>
        <p:spPr>
          <a:xfrm>
            <a:off x="4520808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50%</a:t>
            </a:r>
            <a:endParaRPr lang="en-US" sz="28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8" name="Inhaltsplatzhalter 4"/>
          <p:cNvSpPr txBox="1"/>
          <p:nvPr/>
        </p:nvSpPr>
        <p:spPr>
          <a:xfrm>
            <a:off x="7065883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70%</a:t>
            </a:r>
            <a:endParaRPr lang="en-US" sz="2800" dirty="0">
              <a:solidFill>
                <a:schemeClr val="accent3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9" name="Inhaltsplatzhalter 4"/>
          <p:cNvSpPr txBox="1"/>
          <p:nvPr/>
        </p:nvSpPr>
        <p:spPr>
          <a:xfrm>
            <a:off x="9716135" y="1936115"/>
            <a:ext cx="1049655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100%</a:t>
            </a:r>
            <a:endParaRPr lang="en-US" sz="2800" dirty="0">
              <a:solidFill>
                <a:schemeClr val="accent4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1878965" y="3960495"/>
            <a:ext cx="2196465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建库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建表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建立字段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" name="Content Placeholder 2"/>
          <p:cNvSpPr txBox="1"/>
          <p:nvPr/>
        </p:nvSpPr>
        <p:spPr>
          <a:xfrm>
            <a:off x="4425950" y="3960495"/>
            <a:ext cx="2196465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表管理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库管理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字段管理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3" name="Content Placeholder 2"/>
          <p:cNvSpPr txBox="1"/>
          <p:nvPr/>
        </p:nvSpPr>
        <p:spPr>
          <a:xfrm>
            <a:off x="6991985" y="3960495"/>
            <a:ext cx="2196465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记录管理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容错完善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界面功能优化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9" name="Content Placeholder 2"/>
          <p:cNvSpPr txBox="1"/>
          <p:nvPr/>
        </p:nvSpPr>
        <p:spPr>
          <a:xfrm>
            <a:off x="9548495" y="3960495"/>
            <a:ext cx="1915160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总体测试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界面功能完善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72655" y="52558"/>
            <a:ext cx="277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点击添加标题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5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  <a:endParaRPr lang="en-US" altLang="zh-CN" sz="1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5" grpId="0"/>
      <p:bldP spid="26" grpId="0"/>
      <p:bldP spid="27" grpId="0"/>
      <p:bldP spid="28" grpId="0"/>
      <p:bldP spid="46" grpId="0"/>
      <p:bldP spid="47" grpId="0"/>
      <p:bldP spid="48" grpId="0"/>
      <p:bldP spid="49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75367" y="3461029"/>
            <a:ext cx="303276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基础功能实现</a:t>
            </a:r>
            <a:endParaRPr lang="zh-CN" altLang="en-US" sz="3200" b="1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02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wipe/>
      </p:transition>
    </mc:Choice>
    <mc:Fallback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3344689" y="917293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  <a:endParaRPr lang="en-US" altLang="zh-CN" sz="1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4545" y="791845"/>
            <a:ext cx="5791200" cy="485013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H="1">
            <a:off x="2009140" y="1120775"/>
            <a:ext cx="1353185" cy="102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188085" y="1120775"/>
            <a:ext cx="82105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菜单栏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2091055" y="5457825"/>
            <a:ext cx="1292225" cy="61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40105" y="5212080"/>
            <a:ext cx="141478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手动输入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语句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 flipV="1">
            <a:off x="2204085" y="3991610"/>
            <a:ext cx="1261110" cy="287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147445" y="3724910"/>
            <a:ext cx="110744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结果显示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8961120" y="2094865"/>
            <a:ext cx="1322705" cy="184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0222865" y="1911350"/>
            <a:ext cx="179451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记录与内容显示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2193925" y="1704975"/>
            <a:ext cx="1209675" cy="287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322070" y="1838325"/>
            <a:ext cx="902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库名与表名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71694" y="1296388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67697"/>
            <a:ext cx="3707130" cy="1924685"/>
            <a:chOff x="4153901" y="1931545"/>
            <a:chExt cx="2781206" cy="1443959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2781206" cy="1075228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创建数据库。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create database xxx;</a:t>
              </a:r>
              <a:endPara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创建数据库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6961334" y="4210125"/>
            <a:ext cx="3707130" cy="1423034"/>
            <a:chOff x="4153901" y="1931545"/>
            <a:chExt cx="2781206" cy="1067605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2781206" cy="698874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用户数据库可以删除。</a:t>
              </a:r>
              <a:endPara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drop database xxx;</a:t>
              </a:r>
              <a:endPara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删除数据库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6"/>
            <a:ext cx="5291432" cy="43038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5"/>
            <a:ext cx="5325587" cy="430381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库管理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  <a:endParaRPr lang="en-US" altLang="zh-CN" sz="1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animBg="1"/>
      <p:bldP spid="32772" grpId="0"/>
      <p:bldP spid="9226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71694" y="1296388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79615" y="791845"/>
            <a:ext cx="3707130" cy="1370965"/>
            <a:chOff x="4153901" y="1931545"/>
            <a:chExt cx="2781206" cy="1890343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2781206" cy="152161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实现数据库表的创建功能，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create table ...;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/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创建表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67550" y="2076450"/>
            <a:ext cx="3707130" cy="1123315"/>
            <a:chOff x="4153901" y="1931545"/>
            <a:chExt cx="2781206" cy="764632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实现数据库表的删除功能。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drop table ...;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删除表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6"/>
            <a:ext cx="5291432" cy="43038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5"/>
            <a:ext cx="5325587" cy="430381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表管理</a:t>
            </a:r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文本框 5"/>
          <p:cNvSpPr txBox="1"/>
          <p:nvPr/>
        </p:nvSpPr>
        <p:spPr>
          <a:xfrm>
            <a:off x="646549" y="483780"/>
            <a:ext cx="2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9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30" algn="l" defTabSz="12179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YOUR TITLEYOUR TITLE</a:t>
            </a:r>
            <a:endParaRPr lang="en-US" altLang="zh-CN" sz="1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千图PPT彼岸天：ID 8661124库_组合 53"/>
          <p:cNvGrpSpPr/>
          <p:nvPr>
            <p:custDataLst>
              <p:tags r:id="rId5"/>
            </p:custDataLst>
          </p:nvPr>
        </p:nvGrpSpPr>
        <p:grpSpPr>
          <a:xfrm>
            <a:off x="7067550" y="3639820"/>
            <a:ext cx="3707130" cy="1123315"/>
            <a:chOff x="4153901" y="1931545"/>
            <a:chExt cx="2781206" cy="764632"/>
          </a:xfrm>
        </p:grpSpPr>
        <p:sp>
          <p:nvSpPr>
            <p:cNvPr id="3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实现数据库表的修改功能。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修改表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tags/tag1.xml><?xml version="1.0" encoding="utf-8"?>
<p:tagLst xmlns:p="http://schemas.openxmlformats.org/presentationml/2006/main">
  <p:tag name="PA" val="v4.0.0"/>
</p:tagLst>
</file>

<file path=ppt/tags/tag10.xml><?xml version="1.0" encoding="utf-8"?>
<p:tagLst xmlns:p="http://schemas.openxmlformats.org/presentationml/2006/main">
  <p:tag name="PA" val="v4.0.0"/>
</p:tagLst>
</file>

<file path=ppt/tags/tag11.xml><?xml version="1.0" encoding="utf-8"?>
<p:tagLst xmlns:p="http://schemas.openxmlformats.org/presentationml/2006/main">
  <p:tag name="PA" val="v4.0.0"/>
</p:tagLst>
</file>

<file path=ppt/tags/tag12.xml><?xml version="1.0" encoding="utf-8"?>
<p:tagLst xmlns:p="http://schemas.openxmlformats.org/presentationml/2006/main">
  <p:tag name="PA" val="v4.0.0"/>
</p:tagLst>
</file>

<file path=ppt/tags/tag2.xml><?xml version="1.0" encoding="utf-8"?>
<p:tagLst xmlns:p="http://schemas.openxmlformats.org/presentationml/2006/main">
  <p:tag name="PA" val="v4.0.0"/>
</p:tagLst>
</file>

<file path=ppt/tags/tag3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PA" val="v4.0.0"/>
</p:tagLst>
</file>

<file path=ppt/tags/tag8.xml><?xml version="1.0" encoding="utf-8"?>
<p:tagLst xmlns:p="http://schemas.openxmlformats.org/presentationml/2006/main">
  <p:tag name="PA" val="v4.0.0"/>
</p:tagLst>
</file>

<file path=ppt/tags/tag9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1789</Words>
  <Application>WPS 演示</Application>
  <PresentationFormat>宽屏</PresentationFormat>
  <Paragraphs>306</Paragraphs>
  <Slides>19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7" baseType="lpstr">
      <vt:lpstr>Arial</vt:lpstr>
      <vt:lpstr>宋体</vt:lpstr>
      <vt:lpstr>Wingdings</vt:lpstr>
      <vt:lpstr>微软雅黑 Light</vt:lpstr>
      <vt:lpstr>FZHei-B01S</vt:lpstr>
      <vt:lpstr>Calibri</vt:lpstr>
      <vt:lpstr>Calibri Light</vt:lpstr>
      <vt:lpstr>Symbol</vt:lpstr>
      <vt:lpstr>方正兰亭黑_GBK</vt:lpstr>
      <vt:lpstr>Calibri</vt:lpstr>
      <vt:lpstr>Arial Unicode MS</vt:lpstr>
      <vt:lpstr>微软雅黑</vt:lpstr>
      <vt:lpstr>Arial Unicode MS</vt:lpstr>
      <vt:lpstr>等线 Light</vt:lpstr>
      <vt:lpstr>等线</vt:lpstr>
      <vt:lpstr>黑体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95</cp:revision>
  <dcterms:created xsi:type="dcterms:W3CDTF">2018-11-22T11:40:00Z</dcterms:created>
  <dcterms:modified xsi:type="dcterms:W3CDTF">2018-11-27T16:25:09Z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  <property fmtid="{D5CDD505-2E9C-101B-9397-08002B2CF9AE}" pid="3" name="KSORubyTemplateID">
    <vt:lpwstr>8</vt:lpwstr>
  </property>
</Properties>
</file>